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8" r:id="rId2"/>
    <p:sldId id="531" r:id="rId3"/>
    <p:sldId id="265" r:id="rId4"/>
    <p:sldId id="274" r:id="rId5"/>
    <p:sldId id="275" r:id="rId6"/>
    <p:sldId id="279" r:id="rId7"/>
    <p:sldId id="323" r:id="rId8"/>
    <p:sldId id="320" r:id="rId9"/>
    <p:sldId id="267" r:id="rId10"/>
    <p:sldId id="268" r:id="rId11"/>
    <p:sldId id="269" r:id="rId12"/>
    <p:sldId id="270" r:id="rId13"/>
    <p:sldId id="271" r:id="rId14"/>
    <p:sldId id="539" r:id="rId15"/>
    <p:sldId id="538" r:id="rId16"/>
    <p:sldId id="287" r:id="rId17"/>
    <p:sldId id="273" r:id="rId18"/>
    <p:sldId id="319" r:id="rId19"/>
    <p:sldId id="537" r:id="rId20"/>
    <p:sldId id="280" r:id="rId21"/>
    <p:sldId id="281" r:id="rId22"/>
    <p:sldId id="283" r:id="rId23"/>
    <p:sldId id="284" r:id="rId24"/>
    <p:sldId id="285" r:id="rId25"/>
    <p:sldId id="286" r:id="rId26"/>
    <p:sldId id="301" r:id="rId27"/>
    <p:sldId id="303" r:id="rId28"/>
    <p:sldId id="304" r:id="rId29"/>
    <p:sldId id="317" r:id="rId30"/>
    <p:sldId id="312" r:id="rId31"/>
    <p:sldId id="313" r:id="rId32"/>
    <p:sldId id="321" r:id="rId33"/>
    <p:sldId id="322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voulez savoir si vous payez trop cher votre loyer</a:t>
            </a:r>
          </a:p>
          <a:p>
            <a:r>
              <a:rPr lang="fr-FR" dirty="0"/>
              <a:t>Vous avez récupéré sur un site de location une trentaine de prix des locations disponibles, ainsi que la surface associée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1" y="4149080"/>
            <a:ext cx="28098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Surface / Loyer</a:t>
            </a:r>
          </a:p>
        </p:txBody>
      </p:sp>
      <p:pic>
        <p:nvPicPr>
          <p:cNvPr id="1028" name="Picture 4" descr="Le loyer mensuel en fonction de la surface du lo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060848"/>
            <a:ext cx="5688632" cy="393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régression est une formule mathématique qui étudie des données réelles d’une manière proche de la réalité mais simplifiée</a:t>
            </a:r>
          </a:p>
          <a:p>
            <a:r>
              <a:rPr lang="fr-FR" dirty="0"/>
              <a:t>Différents types</a:t>
            </a:r>
          </a:p>
          <a:p>
            <a:pPr lvl="1"/>
            <a:r>
              <a:rPr lang="fr-FR" dirty="0"/>
              <a:t>Linéaire</a:t>
            </a:r>
          </a:p>
          <a:p>
            <a:pPr lvl="1"/>
            <a:r>
              <a:rPr lang="fr-FR" dirty="0"/>
              <a:t>Second degré</a:t>
            </a:r>
          </a:p>
          <a:p>
            <a:pPr lvl="1"/>
            <a:r>
              <a:rPr lang="fr-FR" dirty="0"/>
              <a:t>Polynomiale</a:t>
            </a:r>
          </a:p>
          <a:p>
            <a:pPr lvl="1"/>
            <a:r>
              <a:rPr lang="fr-FR" dirty="0" err="1"/>
              <a:t>Sinusoidale</a:t>
            </a:r>
            <a:endParaRPr lang="fr-FR" dirty="0"/>
          </a:p>
          <a:p>
            <a:pPr lvl="1"/>
            <a:r>
              <a:rPr lang="fr-FR" dirty="0"/>
              <a:t>Elliptique</a:t>
            </a:r>
          </a:p>
        </p:txBody>
      </p:sp>
    </p:spTree>
    <p:extLst>
      <p:ext uri="{BB962C8B-B14F-4D97-AF65-F5344CB8AC3E}">
        <p14:creationId xmlns:p14="http://schemas.microsoft.com/office/powerpoint/2010/main" val="400164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linéaire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exemple montre une régression linéaire</a:t>
            </a:r>
          </a:p>
          <a:p>
            <a:endParaRPr lang="fr-FR" dirty="0"/>
          </a:p>
        </p:txBody>
      </p:sp>
      <p:pic>
        <p:nvPicPr>
          <p:cNvPr id="2056" name="Picture 8" descr="la droite de régression correspondant à la modélisation statistique du nuage d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420888"/>
            <a:ext cx="5212067" cy="3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3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A536C-FCF4-9328-DCB5-47F1C195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fit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5046B6-B087-71FE-0C77-830247DF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B823EF-F806-32E7-3AD8-1FBA3878D8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4" y="1690688"/>
            <a:ext cx="10780676" cy="42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89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7170" name="Picture 2" descr="Un détail de des deux phases du process de machine learn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268761"/>
            <a:ext cx="6902073" cy="46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autre distinction qui vous aidera dans le choix d'un algorithme de machine </a:t>
            </a:r>
            <a:r>
              <a:rPr lang="fr-FR" dirty="0" err="1"/>
              <a:t>learning</a:t>
            </a:r>
            <a:r>
              <a:rPr lang="fr-FR" dirty="0"/>
              <a:t> est le type de sortie que l'on attend de notre programme</a:t>
            </a:r>
          </a:p>
          <a:p>
            <a:pPr lvl="1"/>
            <a:r>
              <a:rPr lang="fr-FR" dirty="0"/>
              <a:t>Est-ce une valeur continue (un nombre)</a:t>
            </a:r>
          </a:p>
          <a:p>
            <a:pPr lvl="1"/>
            <a:r>
              <a:rPr lang="fr-FR" dirty="0"/>
              <a:t>ou bien une valeur discrète (une catégorie) ?</a:t>
            </a:r>
          </a:p>
          <a:p>
            <a:r>
              <a:rPr lang="fr-FR" dirty="0"/>
              <a:t>Le premier cas est appelé une régression, le second une classification</a:t>
            </a:r>
          </a:p>
        </p:txBody>
      </p:sp>
      <p:pic>
        <p:nvPicPr>
          <p:cNvPr id="1026" name="Picture 2" descr="Illustration de la différence entre régression e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591646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2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 bon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résumer, le travail de modélisation consiste à trouver le bon modèle statistique qui colle le mieux aux données d'exemple</a:t>
            </a:r>
          </a:p>
          <a:p>
            <a:r>
              <a:rPr lang="fr-FR" dirty="0"/>
              <a:t>Le machine </a:t>
            </a:r>
            <a:r>
              <a:rPr lang="fr-FR" dirty="0" err="1"/>
              <a:t>learning</a:t>
            </a:r>
            <a:r>
              <a:rPr lang="fr-FR" dirty="0"/>
              <a:t> en particulier intervient pour trouver ce modèle de manière automatisée</a:t>
            </a:r>
          </a:p>
          <a:p>
            <a:r>
              <a:rPr lang="fr-FR" dirty="0"/>
              <a:t>Problème du quartet d’</a:t>
            </a:r>
            <a:r>
              <a:rPr lang="fr-FR" dirty="0" err="1"/>
              <a:t>Ascombe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21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/>
              <a:t>vs Programmation</a:t>
            </a:r>
            <a:endParaRPr lang="fr-FR" dirty="0"/>
          </a:p>
        </p:txBody>
      </p:sp>
      <p:pic>
        <p:nvPicPr>
          <p:cNvPr id="1026" name="Picture 2" descr="https://dpzbhybb2pdcj.cloudfront.net/allaire/Figures/01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420889"/>
            <a:ext cx="6048672" cy="30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8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Un exemple de jeu de données classique (appelé CIFAR-10) qui permet d'entraîner un modèle de machine lear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17" y="1156210"/>
            <a:ext cx="6697627" cy="517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2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Machine Learning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travail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travail du data </a:t>
            </a:r>
            <a:r>
              <a:rPr lang="fr-FR" dirty="0" err="1"/>
              <a:t>scientist</a:t>
            </a:r>
            <a:r>
              <a:rPr lang="fr-FR" dirty="0"/>
              <a:t> en machine </a:t>
            </a:r>
            <a:r>
              <a:rPr lang="fr-FR" dirty="0" err="1"/>
              <a:t>learning</a:t>
            </a:r>
            <a:r>
              <a:rPr lang="fr-FR" dirty="0"/>
              <a:t> consiste à sélectionner les bonnes données test, choisir et entraîner le bon algorithme en vérifiant grâce à l'analyse d'erreurs que le modèle devient de plus en plus performant et robuste</a:t>
            </a:r>
          </a:p>
          <a:p>
            <a:r>
              <a:rPr lang="fr-FR" dirty="0"/>
              <a:t>Si les performances s'améliorent lorsqu'on lui fourni les données d'entraînement, on dit alors que la machine "apprend".</a:t>
            </a:r>
          </a:p>
          <a:p>
            <a:r>
              <a:rPr lang="fr-FR" dirty="0"/>
              <a:t>Le data </a:t>
            </a:r>
            <a:r>
              <a:rPr lang="fr-FR" dirty="0" err="1"/>
              <a:t>scientist</a:t>
            </a:r>
            <a:r>
              <a:rPr lang="fr-FR" dirty="0"/>
              <a:t> peut ensuite déployer le modèle afin qu'il traite de nouvelles données, pour accomplir la tâche (prédiction</a:t>
            </a:r>
            <a:r>
              <a:rPr lang="fr-FR"/>
              <a:t>, décision, ...).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5869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L'algorithme d'apprentissage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L'algorithme d'apprentissage constitue la méthode avec laquelle le modèle statistique va se paramétrer à partir des données d'exemple</a:t>
            </a:r>
          </a:p>
          <a:p>
            <a:pPr lvl="1"/>
            <a:r>
              <a:rPr lang="fr-FR" dirty="0"/>
              <a:t>Il existe de nombreux algorithmes différents !</a:t>
            </a:r>
          </a:p>
          <a:p>
            <a:pPr lvl="1"/>
            <a:r>
              <a:rPr lang="fr-FR" dirty="0"/>
              <a:t>On choisira un type d'algorithme particulier en fonction du type de tâche que l'on souhaite accomplir et du type de données dont on dispose</a:t>
            </a:r>
          </a:p>
        </p:txBody>
      </p:sp>
    </p:spTree>
    <p:extLst>
      <p:ext uri="{BB962C8B-B14F-4D97-AF65-F5344CB8AC3E}">
        <p14:creationId xmlns:p14="http://schemas.microsoft.com/office/powerpoint/2010/main" val="183449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exemples d'algorithmes de machine </a:t>
            </a:r>
            <a:r>
              <a:rPr lang="fr-FR" dirty="0" err="1"/>
              <a:t>learning</a:t>
            </a:r>
            <a:r>
              <a:rPr lang="fr-FR" dirty="0"/>
              <a:t>, dont vous avez peut-être déjà entendu parler :</a:t>
            </a:r>
          </a:p>
          <a:p>
            <a:pPr lvl="1"/>
            <a:r>
              <a:rPr lang="fr-FR" dirty="0"/>
              <a:t>La régression linéaire</a:t>
            </a:r>
          </a:p>
          <a:p>
            <a:pPr lvl="1"/>
            <a:r>
              <a:rPr lang="fr-FR" dirty="0" err="1"/>
              <a:t>K-nn</a:t>
            </a:r>
            <a:endParaRPr lang="fr-FR" dirty="0"/>
          </a:p>
          <a:p>
            <a:pPr lvl="1"/>
            <a:r>
              <a:rPr lang="fr-FR" dirty="0"/>
              <a:t>Les Support </a:t>
            </a:r>
            <a:r>
              <a:rPr lang="fr-FR" dirty="0" err="1"/>
              <a:t>Vector</a:t>
            </a:r>
            <a:r>
              <a:rPr lang="fr-FR" dirty="0"/>
              <a:t> Machine (SVM)</a:t>
            </a:r>
          </a:p>
          <a:p>
            <a:pPr lvl="1"/>
            <a:r>
              <a:rPr lang="fr-FR" dirty="0"/>
              <a:t>Les réseaux de neurones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forests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2399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 de performance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Mesurer les performances fait partie intégrante du travail de modélisation. Il faut en général déterminer une mesure principale, souvent spécifique à la tâche à accomplir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377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Imaginez que vous voulez créer un algorithme de détection de fraudes bancaires</a:t>
            </a:r>
          </a:p>
          <a:p>
            <a:pPr lvl="1"/>
            <a:r>
              <a:rPr lang="fr-FR" sz="2000" dirty="0"/>
              <a:t>Vous voulez mesurer à quel point votre programme est performant</a:t>
            </a:r>
          </a:p>
          <a:p>
            <a:r>
              <a:rPr lang="fr-FR" sz="2400" dirty="0"/>
              <a:t>Une manière de faire serait de mesurer la proportion totale de transaction détectées comme fraude</a:t>
            </a:r>
          </a:p>
          <a:p>
            <a:pPr lvl="1"/>
            <a:r>
              <a:rPr lang="fr-FR" sz="2000" dirty="0"/>
              <a:t>Cependant, on compte ici les transactions qui ne sont pas des fraudes et qui ont quand même été notées comme en étant (appelé "faux positifs")</a:t>
            </a:r>
          </a:p>
          <a:p>
            <a:pPr lvl="1"/>
            <a:r>
              <a:rPr lang="fr-FR" sz="2000" dirty="0"/>
              <a:t>Donc, avec ce genre de métriques, on n'est pas exigeant sur ce type d'erreur que produit notre algorithme</a:t>
            </a:r>
          </a:p>
          <a:p>
            <a:r>
              <a:rPr lang="fr-FR" sz="2400" dirty="0"/>
              <a:t>Il faut peut-être, utiliser une autre métrique plus pertinente. Par exemple, la précision qui est la proportion de "vraies fraudes" détectées par rapport au total de transactions </a:t>
            </a:r>
            <a:r>
              <a:rPr lang="fr-FR" sz="2400" dirty="0" err="1"/>
              <a:t>flagées</a:t>
            </a:r>
            <a:r>
              <a:rPr lang="fr-FR" sz="2400" dirty="0"/>
              <a:t> comme fraudes</a:t>
            </a:r>
          </a:p>
        </p:txBody>
      </p:sp>
    </p:spTree>
    <p:extLst>
      <p:ext uri="{BB962C8B-B14F-4D97-AF65-F5344CB8AC3E}">
        <p14:creationId xmlns:p14="http://schemas.microsoft.com/office/powerpoint/2010/main" val="144799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la détection de maladie comme la méningite le nombre de faux positif n’est pas très important</a:t>
            </a:r>
          </a:p>
          <a:p>
            <a:r>
              <a:rPr lang="fr-FR" dirty="0"/>
              <a:t>Alors que le nombre de faux négatif est potentiellement mortel</a:t>
            </a:r>
          </a:p>
        </p:txBody>
      </p:sp>
    </p:spTree>
    <p:extLst>
      <p:ext uri="{BB962C8B-B14F-4D97-AF65-F5344CB8AC3E}">
        <p14:creationId xmlns:p14="http://schemas.microsoft.com/office/powerpoint/2010/main" val="989672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la recommandation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La recommandation est une problématique qui revient très souvent pour les data </a:t>
            </a:r>
            <a:r>
              <a:rPr lang="fr-FR" sz="2400" dirty="0" err="1"/>
              <a:t>scientists</a:t>
            </a:r>
            <a:endParaRPr lang="fr-FR" sz="2400" dirty="0"/>
          </a:p>
          <a:p>
            <a:r>
              <a:rPr lang="fr-FR" sz="2400" dirty="0"/>
              <a:t>Suggérer d'autres produits à acheter sur Amazon, des films à regarder sur </a:t>
            </a:r>
            <a:r>
              <a:rPr lang="fr-FR" sz="2400" dirty="0" err="1"/>
              <a:t>Netflix</a:t>
            </a:r>
            <a:r>
              <a:rPr lang="fr-FR" sz="2400" dirty="0"/>
              <a:t>, des musiques à écouter sur </a:t>
            </a:r>
            <a:r>
              <a:rPr lang="fr-FR" sz="2400" dirty="0" err="1"/>
              <a:t>Spotify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endParaRPr lang="fr-FR" sz="2400" dirty="0"/>
          </a:p>
          <a:p>
            <a:pPr lvl="1"/>
            <a:r>
              <a:rPr lang="fr-FR" sz="2000" dirty="0"/>
              <a:t>La recommandation </a:t>
            </a:r>
            <a:r>
              <a:rPr lang="fr-FR" sz="2000" dirty="0" err="1"/>
              <a:t>Spotify</a:t>
            </a:r>
            <a:r>
              <a:rPr lang="fr-FR" sz="2000" dirty="0"/>
              <a:t> est en Python</a:t>
            </a:r>
          </a:p>
          <a:p>
            <a:r>
              <a:rPr lang="fr-FR" sz="2400" dirty="0"/>
              <a:t>Mais du coup c'est de la classification ? de la régression ? supervisé ? non-supervisé ?</a:t>
            </a:r>
          </a:p>
        </p:txBody>
      </p:sp>
    </p:spTree>
    <p:extLst>
      <p:ext uri="{BB962C8B-B14F-4D97-AF65-F5344CB8AC3E}">
        <p14:creationId xmlns:p14="http://schemas.microsoft.com/office/powerpoint/2010/main" val="85037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clustering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désigne les méthodes de regroupement automatique de données qui se ressemblent le plus en un ensemble de "nuages", appelés clusters</a:t>
            </a:r>
          </a:p>
          <a:p>
            <a:r>
              <a:rPr lang="fr-FR" dirty="0"/>
              <a:t>Un ensemble d'algorithmes non-supervisés peuvent réaliser cette tâche</a:t>
            </a:r>
          </a:p>
          <a:p>
            <a:r>
              <a:rPr lang="fr-FR" dirty="0"/>
              <a:t>Ils mesurent donc de manière automatique la similarité entre les différentes données</a:t>
            </a:r>
          </a:p>
        </p:txBody>
      </p:sp>
    </p:spTree>
    <p:extLst>
      <p:ext uri="{BB962C8B-B14F-4D97-AF65-F5344CB8AC3E}">
        <p14:creationId xmlns:p14="http://schemas.microsoft.com/office/powerpoint/2010/main" val="267691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3074" name="Picture 2" descr="L'objectif du clustering est de retrouver les différents clusters de données similair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1828006"/>
            <a:ext cx="4286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853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 Free Lunch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théorème du "No Free Lunch" est la raison pour laquelle on va encore avoir besoin des data </a:t>
            </a:r>
            <a:r>
              <a:rPr lang="fr-FR" dirty="0" err="1"/>
              <a:t>scientists</a:t>
            </a:r>
            <a:r>
              <a:rPr lang="fr-FR" dirty="0"/>
              <a:t> pour un bon bout de temps !</a:t>
            </a:r>
          </a:p>
          <a:p>
            <a:pPr lvl="1"/>
            <a:r>
              <a:rPr lang="fr-FR" dirty="0"/>
              <a:t>En essence, ce théorème statue qu'aucun modèle et algorithme ne fonctionne bien pour tous les problèmes</a:t>
            </a:r>
          </a:p>
          <a:p>
            <a:pPr lvl="1"/>
            <a:r>
              <a:rPr lang="fr-FR" dirty="0"/>
              <a:t>En d'autres termes, si un algorithme de machine </a:t>
            </a:r>
            <a:r>
              <a:rPr lang="fr-FR" dirty="0" err="1"/>
              <a:t>learning</a:t>
            </a:r>
            <a:r>
              <a:rPr lang="fr-FR" dirty="0"/>
              <a:t> fonctionne bien sur un type de problème particulier, ça veut dire qu'il le paiera ailleurs, et sera donc moins performant en moyenne sur le reste des problèmes. </a:t>
            </a:r>
          </a:p>
          <a:p>
            <a:pPr lvl="1"/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77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Python Data </a:t>
            </a:r>
            <a:r>
              <a:rPr lang="fr-FR" dirty="0" err="1"/>
              <a:t>Analysis</a:t>
            </a:r>
            <a:r>
              <a:rPr lang="fr-FR" dirty="0"/>
              <a:t> Library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pandas</a:t>
            </a:r>
          </a:p>
          <a:p>
            <a:pPr lvl="1"/>
            <a:r>
              <a:rPr lang="fr-FR" dirty="0"/>
              <a:t>import pandas as </a:t>
            </a:r>
            <a:r>
              <a:rPr lang="fr-FR" dirty="0" err="1"/>
              <a:t>pd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apprentissage supervisé, la notion principale est celle de perte d’information (</a:t>
            </a:r>
            <a:r>
              <a:rPr lang="fr-FR" dirty="0" err="1"/>
              <a:t>loss</a:t>
            </a:r>
            <a:r>
              <a:rPr lang="fr-FR" dirty="0"/>
              <a:t> en anglais) due à l'approximation du modèle</a:t>
            </a:r>
          </a:p>
          <a:p>
            <a:r>
              <a:rPr lang="fr-FR" dirty="0"/>
              <a:t>Elle détermine à quel point notre modélisation du phénomène, qui est une approximation de la réalité (régression), perd de l’information par rapport à la réalité observée à travers les données d’exemple</a:t>
            </a:r>
          </a:p>
        </p:txBody>
      </p:sp>
    </p:spTree>
    <p:extLst>
      <p:ext uri="{BB962C8B-B14F-4D97-AF65-F5344CB8AC3E}">
        <p14:creationId xmlns:p14="http://schemas.microsoft.com/office/powerpoint/2010/main" val="3658382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(ou le risque) est l’écart entre la données et le modèle</a:t>
            </a:r>
          </a:p>
          <a:p>
            <a:pPr lvl="1"/>
            <a:r>
              <a:rPr lang="fr-FR" dirty="0"/>
              <a:t>Risque réduit à gauche, important à droite</a:t>
            </a:r>
          </a:p>
        </p:txBody>
      </p:sp>
      <p:pic>
        <p:nvPicPr>
          <p:cNvPr id="6146" name="Picture 2" descr="A gauche, on ne perd pas trop d'information. A droite on est trop éloignée de la réalité représentée par les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87" y="2924944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9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non modélisables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problèmes ne sont pas modélisables par une régression</a:t>
            </a:r>
          </a:p>
          <a:p>
            <a:pPr lvl="1"/>
            <a:r>
              <a:rPr lang="fr-FR" dirty="0"/>
              <a:t>Non rationnel : Pi, nombres premiers</a:t>
            </a:r>
          </a:p>
          <a:p>
            <a:pPr lvl="1"/>
            <a:r>
              <a:rPr lang="fr-FR" dirty="0"/>
              <a:t>Fortement dispersé : </a:t>
            </a:r>
            <a:r>
              <a:rPr lang="fr-FR" dirty="0" err="1"/>
              <a:t>Random</a:t>
            </a:r>
            <a:endParaRPr lang="fr-FR" dirty="0"/>
          </a:p>
          <a:p>
            <a:pPr lvl="1"/>
            <a:r>
              <a:rPr lang="fr-FR" dirty="0"/>
              <a:t>Ici </a:t>
            </a:r>
            <a:r>
              <a:rPr lang="fr-FR" dirty="0" err="1"/>
              <a:t>random.rand</a:t>
            </a:r>
            <a:r>
              <a:rPr lang="fr-FR" dirty="0"/>
              <a:t>(30) et les 40000 premiers nombres premiers sur une grille 200 x 200</a:t>
            </a:r>
          </a:p>
          <a:p>
            <a:pPr lvl="1"/>
            <a:endParaRPr lang="fr-FR" dirty="0"/>
          </a:p>
        </p:txBody>
      </p:sp>
      <p:pic>
        <p:nvPicPr>
          <p:cNvPr id="6146" name="Picture 2" descr="Échantillon d'une variable aléatoire gaussien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70" y="4060793"/>
            <a:ext cx="357187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associ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146" y="4090085"/>
            <a:ext cx="2148166" cy="21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611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Edmunt</a:t>
            </a:r>
            <a:r>
              <a:rPr lang="fr-FR" dirty="0"/>
              <a:t> Husserl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« Les modèles sont les habits des idées, il y a toujours un modèle qui peut faire croire que votre idée est juste. »</a:t>
            </a:r>
          </a:p>
        </p:txBody>
      </p:sp>
    </p:spTree>
    <p:extLst>
      <p:ext uri="{BB962C8B-B14F-4D97-AF65-F5344CB8AC3E}">
        <p14:creationId xmlns:p14="http://schemas.microsoft.com/office/powerpoint/2010/main" val="334457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Pandas possède une librairie très puissante pour importer des données depuis n’importe quelle source</a:t>
            </a:r>
          </a:p>
          <a:p>
            <a:pPr lvl="1"/>
            <a:r>
              <a:rPr lang="fr-FR" dirty="0"/>
              <a:t>Puis les convertis en </a:t>
            </a:r>
            <a:r>
              <a:rPr lang="fr-FR" dirty="0" err="1"/>
              <a:t>DataFrame</a:t>
            </a:r>
            <a:endParaRPr lang="fr-FR" dirty="0"/>
          </a:p>
          <a:p>
            <a:r>
              <a:rPr lang="fr-FR" dirty="0"/>
              <a:t>CSV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('house.csv')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['surface'],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['loyer'], 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markersize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45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 sqlite3.connect("house.db3") as conn: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('select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loyer,surface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house', conn)</a:t>
            </a:r>
          </a:p>
          <a:p>
            <a:r>
              <a:rPr lang="fr-FR" dirty="0"/>
              <a:t>Mongo DB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pymongo.MongoClient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27017) as client: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client.test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db.house.find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2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56A91-4F66-46CD-A8A1-53898EF0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D2517-F64F-4502-9320-C748206C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r>
              <a:rPr lang="fr-FR" dirty="0"/>
              <a:t> permet de calculer les données de bases de chaque colonne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8BBD6F-ED22-4F1F-B0DB-F1243EDC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3058310"/>
            <a:ext cx="74390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2ED8F-11AB-C149-14DE-0ECEEA2E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4126B-6D65-4283-A1F1-8A8BB03CB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1_hfyjxxcfingbcyzcgksaiq">
            <a:extLst>
              <a:ext uri="{FF2B5EF4-FFF2-40B4-BE49-F238E27FC236}">
                <a16:creationId xmlns:a16="http://schemas.microsoft.com/office/drawing/2014/main" id="{0248DE54-DD5F-56BD-F121-1923D3F5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8" y="476672"/>
            <a:ext cx="10504482" cy="601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- ML - DL</a:t>
            </a:r>
          </a:p>
        </p:txBody>
      </p:sp>
      <p:pic>
        <p:nvPicPr>
          <p:cNvPr id="1026" name="Picture 2" descr="https://www.mytectra.com/media/wysiwyg/Blog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14"/>
            <a:ext cx="10668000" cy="67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1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machine </a:t>
            </a:r>
            <a:r>
              <a:rPr lang="fr-FR" dirty="0" err="1"/>
              <a:t>learning</a:t>
            </a:r>
            <a:r>
              <a:rPr lang="fr-FR" dirty="0"/>
              <a:t> et en data science plus généralement, l'objectif est de trouver un modèle du phénomène à l'origine des données</a:t>
            </a:r>
          </a:p>
          <a:p>
            <a:r>
              <a:rPr lang="fr-FR" dirty="0"/>
              <a:t>C'est à dire qu'on considère que chaque donnée observée est l'expression d'une variable aléatoire générée par une distribution de probabilité</a:t>
            </a:r>
          </a:p>
          <a:p>
            <a:pPr lvl="1"/>
            <a:r>
              <a:rPr lang="fr-FR"/>
              <a:t>Par exemple les sondages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916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20506</TotalTime>
  <Words>1127</Words>
  <Application>Microsoft Office PowerPoint</Application>
  <PresentationFormat>Grand écran</PresentationFormat>
  <Paragraphs>122</Paragraphs>
  <Slides>33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Pandas</vt:lpstr>
      <vt:lpstr>Import de données</vt:lpstr>
      <vt:lpstr>Import de données</vt:lpstr>
      <vt:lpstr>Describe</vt:lpstr>
      <vt:lpstr>Présentation PowerPoint</vt:lpstr>
      <vt:lpstr>IA - ML - DL</vt:lpstr>
      <vt:lpstr>But</vt:lpstr>
      <vt:lpstr>Exemple</vt:lpstr>
      <vt:lpstr>Graphique</vt:lpstr>
      <vt:lpstr>Régression</vt:lpstr>
      <vt:lpstr>Régression linéaire</vt:lpstr>
      <vt:lpstr>Le fit</vt:lpstr>
      <vt:lpstr>Workflow</vt:lpstr>
      <vt:lpstr>Classification</vt:lpstr>
      <vt:lpstr>Trouver le bon modèle</vt:lpstr>
      <vt:lpstr>Machine Learning vs Programmation</vt:lpstr>
      <vt:lpstr>Exemple</vt:lpstr>
      <vt:lpstr>Notre travail</vt:lpstr>
      <vt:lpstr>L'algorithme d'apprentissage</vt:lpstr>
      <vt:lpstr>Exemples</vt:lpstr>
      <vt:lpstr>Mesure de performance</vt:lpstr>
      <vt:lpstr>Exemple</vt:lpstr>
      <vt:lpstr>Autre exemple</vt:lpstr>
      <vt:lpstr>Problème de la recommandation</vt:lpstr>
      <vt:lpstr>Le clustering</vt:lpstr>
      <vt:lpstr>Exemple</vt:lpstr>
      <vt:lpstr>No Free Lunch</vt:lpstr>
      <vt:lpstr>Loss</vt:lpstr>
      <vt:lpstr>Erreur</vt:lpstr>
      <vt:lpstr>Problèmes non modélisables</vt:lpstr>
      <vt:lpstr>Edmunt Husserl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197</cp:revision>
  <dcterms:created xsi:type="dcterms:W3CDTF">2022-01-03T13:45:22Z</dcterms:created>
  <dcterms:modified xsi:type="dcterms:W3CDTF">2024-01-08T20:21:18Z</dcterms:modified>
</cp:coreProperties>
</file>